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3"/>
  </p:notesMasterIdLst>
  <p:sldIdLst>
    <p:sldId id="452" r:id="rId2"/>
    <p:sldId id="570" r:id="rId3"/>
    <p:sldId id="462" r:id="rId4"/>
    <p:sldId id="463" r:id="rId5"/>
    <p:sldId id="471" r:id="rId6"/>
    <p:sldId id="271" r:id="rId7"/>
    <p:sldId id="268" r:id="rId8"/>
    <p:sldId id="375" r:id="rId9"/>
    <p:sldId id="376" r:id="rId10"/>
    <p:sldId id="283" r:id="rId11"/>
    <p:sldId id="274" r:id="rId12"/>
    <p:sldId id="374" r:id="rId13"/>
    <p:sldId id="284" r:id="rId14"/>
    <p:sldId id="285" r:id="rId15"/>
    <p:sldId id="309" r:id="rId16"/>
    <p:sldId id="258" r:id="rId17"/>
    <p:sldId id="311" r:id="rId18"/>
    <p:sldId id="313" r:id="rId19"/>
    <p:sldId id="354" r:id="rId20"/>
    <p:sldId id="496" r:id="rId21"/>
    <p:sldId id="520" r:id="rId22"/>
    <p:sldId id="522" r:id="rId23"/>
    <p:sldId id="524" r:id="rId24"/>
    <p:sldId id="498" r:id="rId25"/>
    <p:sldId id="503" r:id="rId26"/>
    <p:sldId id="527" r:id="rId27"/>
    <p:sldId id="504" r:id="rId28"/>
    <p:sldId id="506" r:id="rId29"/>
    <p:sldId id="507" r:id="rId30"/>
    <p:sldId id="509" r:id="rId31"/>
    <p:sldId id="510" r:id="rId32"/>
    <p:sldId id="512" r:id="rId33"/>
    <p:sldId id="513" r:id="rId34"/>
    <p:sldId id="532" r:id="rId35"/>
    <p:sldId id="533" r:id="rId36"/>
    <p:sldId id="515" r:id="rId37"/>
    <p:sldId id="516" r:id="rId38"/>
    <p:sldId id="518" r:id="rId39"/>
    <p:sldId id="543" r:id="rId40"/>
    <p:sldId id="519" r:id="rId41"/>
    <p:sldId id="368" r:id="rId42"/>
    <p:sldId id="369" r:id="rId43"/>
    <p:sldId id="472" r:id="rId44"/>
    <p:sldId id="474" r:id="rId45"/>
    <p:sldId id="380" r:id="rId46"/>
    <p:sldId id="568" r:id="rId47"/>
    <p:sldId id="478" r:id="rId48"/>
    <p:sldId id="479" r:id="rId49"/>
    <p:sldId id="480" r:id="rId50"/>
    <p:sldId id="544" r:id="rId51"/>
    <p:sldId id="569" r:id="rId52"/>
    <p:sldId id="567" r:id="rId53"/>
    <p:sldId id="548" r:id="rId54"/>
    <p:sldId id="549" r:id="rId55"/>
    <p:sldId id="550" r:id="rId56"/>
    <p:sldId id="551" r:id="rId57"/>
    <p:sldId id="552" r:id="rId58"/>
    <p:sldId id="553" r:id="rId59"/>
    <p:sldId id="554" r:id="rId60"/>
    <p:sldId id="555" r:id="rId61"/>
    <p:sldId id="392" r:id="rId62"/>
  </p:sldIdLst>
  <p:sldSz cx="9144000" cy="6858000" type="screen4x3"/>
  <p:notesSz cx="7315200" cy="9601200"/>
  <p:embeddedFontLst>
    <p:embeddedFont>
      <p:font typeface="Tahoma" panose="020B0604030504040204" pitchFamily="34" charset="0"/>
      <p:regular r:id="rId64"/>
      <p:bold r:id="rId65"/>
    </p:embeddedFont>
    <p:embeddedFont>
      <p:font typeface="A  Duel" panose="01000000000000000000" pitchFamily="2" charset="-78"/>
      <p:regular r:id="rId66"/>
    </p:embeddedFont>
    <p:embeddedFont>
      <p:font typeface="A Chamran" panose="00000400000000000000" pitchFamily="2" charset="-78"/>
      <p:regular r:id="rId67"/>
    </p:embeddedFont>
    <p:embeddedFont>
      <p:font typeface="Calibri" panose="020F0502020204030204" pitchFamily="34" charset="0"/>
      <p:regular r:id="rId68"/>
      <p:bold r:id="rId69"/>
    </p:embeddedFont>
    <p:embeddedFont>
      <p:font typeface="B Roya" panose="00000400000000000000" pitchFamily="2" charset="-78"/>
      <p:regular r:id="rId70"/>
      <p:bold r:id="rId71"/>
    </p:embeddedFont>
    <p:embeddedFont>
      <p:font typeface="B Zar" panose="00000400000000000000" pitchFamily="2" charset="-78"/>
      <p:regular r:id="rId72"/>
      <p:bold r:id="rId73"/>
    </p:embeddedFont>
    <p:embeddedFont>
      <p:font typeface="B Elm" panose="00000400000000000000" pitchFamily="2" charset="-78"/>
      <p:regular r:id="rId74"/>
      <p:italic r:id="rId75"/>
    </p:embeddedFont>
    <p:embeddedFont>
      <p:font typeface="Dast Nevis" panose="03000400000000000000" pitchFamily="66" charset="-78"/>
      <p:regular r:id="rId76"/>
    </p:embeddedFont>
    <p:embeddedFont>
      <p:font typeface="Iranian Sans" panose="020B0604020202020204" charset="-78"/>
      <p:regular r:id="rId77"/>
    </p:embeddedFont>
    <p:embeddedFont>
      <p:font typeface="A Rezvan" panose="01000500000000020002" pitchFamily="2" charset="-78"/>
      <p:regular r:id="rId78"/>
    </p:embeddedFont>
    <p:embeddedFont>
      <p:font typeface="B Yekan" panose="00000400000000000000" pitchFamily="2" charset="-78"/>
      <p:regular r:id="rId79"/>
    </p:embeddedFont>
    <p:embeddedFont>
      <p:font typeface="B Koodak" panose="00000700000000000000" pitchFamily="2" charset="-78"/>
      <p:bold r:id="rId80"/>
    </p:embeddedFont>
    <p:embeddedFont>
      <p:font typeface="Cordia New" panose="020B0604020202020204" charset="-34"/>
      <p:regular r:id="rId81"/>
      <p:bold r:id="rId82"/>
      <p:italic r:id="rId83"/>
      <p:boldItalic r:id="rId84"/>
    </p:embeddedFont>
    <p:embeddedFont>
      <p:font typeface="B Vahid" panose="00000700000000000000" pitchFamily="2" charset="-78"/>
      <p:bold r:id="rId85"/>
    </p:embeddedFont>
    <p:embeddedFont>
      <p:font typeface="B Titr" panose="00000700000000000000" pitchFamily="2" charset="-78"/>
      <p:bold r:id="rId86"/>
    </p:embeddedFont>
    <p:embeddedFont>
      <p:font typeface="A KORDi" panose="00000400000000000000" pitchFamily="2" charset="-78"/>
      <p:regular r:id="rId87"/>
    </p:embeddedFont>
  </p:embeddedFontLst>
  <p:defaultTextStyle>
    <a:defPPr>
      <a:defRPr lang="es-MX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E6F2"/>
    <a:srgbClr val="CCFF66"/>
    <a:srgbClr val="D1F3D1"/>
    <a:srgbClr val="454359"/>
    <a:srgbClr val="588BC2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662" autoAdjust="0"/>
    <p:restoredTop sz="94660"/>
  </p:normalViewPr>
  <p:slideViewPr>
    <p:cSldViewPr>
      <p:cViewPr varScale="1">
        <p:scale>
          <a:sx n="87" d="100"/>
          <a:sy n="87" d="100"/>
        </p:scale>
        <p:origin x="93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3.fntdata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3.fntdata"/><Relationship Id="rId87" Type="http://schemas.openxmlformats.org/officeDocument/2006/relationships/font" Target="fonts/font24.fntdata"/><Relationship Id="rId61" Type="http://schemas.openxmlformats.org/officeDocument/2006/relationships/slide" Target="slides/slide60.xml"/><Relationship Id="rId82" Type="http://schemas.openxmlformats.org/officeDocument/2006/relationships/font" Target="fonts/font19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9B96F78-FA99-4A3F-84FB-D490753A3332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s-MX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s-MX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5F9352B-8B05-48C4-B45B-8341349479A8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8237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080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E37032-D4C5-4FD3-9B7B-210A08C1A45D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3299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E240A9-9DDD-4638-BE96-300EE968CE24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943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E240A9-9DDD-4638-BE96-300EE968CE24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0842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2F9BF9-9D2C-45A4-9902-498453482C17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268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E17BCC-2F56-4820-8AAB-D7B36CB1C731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753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E17BCC-2F56-4820-8AAB-D7B36CB1C731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29401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903E0B-D850-49BE-ADBE-F58AB9905DF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0661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903E0B-D850-49BE-ADBE-F58AB9905DF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1665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02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3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53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4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176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94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74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73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273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79296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91682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1009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327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1587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2247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1928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987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8936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36861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876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4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DB9222-54EC-4F84-93B4-919E4D369B0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3875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073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157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559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01D01-3C56-4CA2-8CDA-C51E72591808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CB607-B7FF-459C-9223-D97CFABC01C7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06668-CFE2-4F0F-9600-B6CCD5CD9408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0D81D-81E3-406D-9448-4C3EFEADC73B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E85DB-CFBB-4489-8439-02AC5A7A03D5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7E857-3DA3-424F-8906-C6CDC9824AEA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0194B-4649-4D52-840A-DB2E13E82D8C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FE0DA-07E1-4465-A768-08F4F3C544D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C667C-9FFA-43C7-BE7A-B3C09EF07CBF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3F5D1-8F35-4E7B-8D42-893806A89971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2247A-3A31-469B-9C4D-DD2C8A220852}" type="datetimeFigureOut">
              <a:rPr lang="es-MX" smtClean="0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193630-F8AB-4D1E-933A-AE87E15833F2}" type="slidenum">
              <a:rPr lang="es-MX" smtClean="0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016DE-99BA-4B30-876B-D75753BFBE83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35F3-FF6E-48D5-A574-59714E53361F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0F1FE-8439-417A-98DD-BEAFC05515C2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02761-65DE-4CE9-B63E-82FC5FAC9C53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D0E40-9C88-4076-9616-782685EB905C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F6F3D-02D8-461D-B86E-CCE23B34FFC4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74554-5105-4C23-ADF6-1BC138433AB5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5ED87-A458-4F2B-AEB1-F22C1D7E8FB6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68DB1-1E38-4A39-83C8-411A18847D89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9B93E-3958-4CFB-BAF7-D498E52ED40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5C0EF-47C3-49F3-AA7C-4E9C3685CC9E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8DE1A-F5F6-46C2-97A6-675768968F29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s-MX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82247A-3A31-469B-9C4D-DD2C8A220852}" type="datetimeFigureOut">
              <a:rPr lang="es-MX"/>
              <a:pPr>
                <a:defRPr/>
              </a:pPr>
              <a:t>12/11/2018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5193630-F8AB-4D1E-933A-AE87E15833F2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image.freepik.com/free-vector/abstract-background-connected-concept_23-2147493969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C:\Documents and Settings\Administrator\Desktop\IoT\2730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</p:spPr>
      </p:pic>
      <p:pic>
        <p:nvPicPr>
          <p:cNvPr id="10" name="Picture 6" descr="C:\Documents and Settings\Administrator\Desktop\IoT\273044.jpg"/>
          <p:cNvPicPr>
            <a:picLocks noChangeAspect="1" noChangeArrowheads="1"/>
          </p:cNvPicPr>
          <p:nvPr/>
        </p:nvPicPr>
        <p:blipFill>
          <a:blip r:embed="rId4" cstate="print"/>
          <a:srcRect t="95075"/>
          <a:stretch>
            <a:fillRect/>
          </a:stretch>
        </p:blipFill>
        <p:spPr bwMode="auto">
          <a:xfrm flipV="1">
            <a:off x="0" y="4572000"/>
            <a:ext cx="9144000" cy="2286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1" y="4574738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solidFill>
                  <a:srgbClr val="FFFF00"/>
                </a:solidFill>
                <a:cs typeface="A Chamran" pitchFamily="2" charset="-78"/>
              </a:rPr>
              <a:t>مدل کسب‌وکار</a:t>
            </a:r>
            <a:endParaRPr lang="fa-IR" sz="8800" dirty="0" smtClean="0">
              <a:solidFill>
                <a:srgbClr val="FFFF00"/>
              </a:solidFill>
              <a:cs typeface="A Chamr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>
                    <a:lumMod val="95000"/>
                  </a:schemeClr>
                </a:solidFill>
                <a:cs typeface="B Yekan" pitchFamily="2" charset="-78"/>
              </a:rPr>
              <a:t>مهدی ناصری </a:t>
            </a:r>
            <a:r>
              <a:rPr lang="fa-IR" dirty="0" smtClean="0">
                <a:solidFill>
                  <a:schemeClr val="bg1">
                    <a:lumMod val="95000"/>
                  </a:schemeClr>
                </a:solidFill>
                <a:cs typeface="B Yekan" pitchFamily="2" charset="-78"/>
              </a:rPr>
              <a:t>| پاییز 9۷</a:t>
            </a:r>
            <a:endParaRPr lang="en-US" dirty="0">
              <a:solidFill>
                <a:schemeClr val="bg1">
                  <a:lumMod val="9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701677" y="2830513"/>
            <a:ext cx="52565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بیایید آن را ساده‌تر کنیم...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13076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22531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5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3">
                    <a:lumMod val="50000"/>
                  </a:schemeClr>
                </a:solidFill>
                <a:cs typeface="B Yekan" pitchFamily="2" charset="-78"/>
              </a:rPr>
              <a:t>چگونه؟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3">
                    <a:lumMod val="50000"/>
                  </a:schemeClr>
                </a:solidFill>
                <a:cs typeface="B Yekan" pitchFamily="2" charset="-78"/>
              </a:rPr>
              <a:t>چگونه؟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8973" y="4857750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  <a:t>چه مقدار؟</a:t>
            </a:r>
            <a:endParaRPr lang="es-MX" sz="2400" b="1" dirty="0">
              <a:solidFill>
                <a:schemeClr val="tx1">
                  <a:lumMod val="75000"/>
                  <a:lumOff val="2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8973" y="4857750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93775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شرکای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843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منابع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2175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فعالیت‌های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26238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بخش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808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کانال‌های توزیع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7838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ارتباط با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87802" y="2917825"/>
            <a:ext cx="1204913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1600" dirty="0" smtClean="0">
                <a:cs typeface="B Yekan" pitchFamily="2" charset="-78"/>
              </a:rPr>
              <a:t>ارزش پیشنهادی</a:t>
            </a:r>
            <a:endParaRPr lang="es-MX" sz="1600" dirty="0"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37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ساختار هزینه‌ها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515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جریان‌های درآمد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27663" name="TextBox 16"/>
          <p:cNvSpPr txBox="1">
            <a:spLocks noChangeArrowheads="1"/>
          </p:cNvSpPr>
          <p:nvPr/>
        </p:nvSpPr>
        <p:spPr bwMode="auto">
          <a:xfrm>
            <a:off x="701677" y="471488"/>
            <a:ext cx="65822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9 جزء سازنده بوم مدل کسب و کار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888973" y="4857750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9" name="Isosceles Triangle 18"/>
          <p:cNvSpPr/>
          <p:nvPr/>
        </p:nvSpPr>
        <p:spPr>
          <a:xfrm rot="4500000">
            <a:off x="1573154" y="2248624"/>
            <a:ext cx="3286171" cy="2738475"/>
          </a:xfrm>
          <a:prstGeom prst="triangle">
            <a:avLst/>
          </a:prstGeo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7" name="Isosceles Triangle 16"/>
          <p:cNvSpPr/>
          <p:nvPr/>
        </p:nvSpPr>
        <p:spPr>
          <a:xfrm rot="17100000" flipH="1">
            <a:off x="4384655" y="2236035"/>
            <a:ext cx="3286171" cy="2738475"/>
          </a:xfrm>
          <a:prstGeom prst="triangle">
            <a:avLst/>
          </a:prstGeo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93775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شرکای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843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منابع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2175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فعالیت‌های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26238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بخش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808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کانال‌های توزیع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7838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ارتباط با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87802" y="2917825"/>
            <a:ext cx="1204913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1600" dirty="0" smtClean="0">
                <a:cs typeface="B Yekan" pitchFamily="2" charset="-78"/>
              </a:rPr>
              <a:t>ارزش پیشنهادی</a:t>
            </a:r>
            <a:endParaRPr lang="es-MX" sz="1600" dirty="0"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37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ساختار هزینه‌ها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515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جریان‌های درآمد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27663" name="TextBox 16"/>
          <p:cNvSpPr txBox="1">
            <a:spLocks noChangeArrowheads="1"/>
          </p:cNvSpPr>
          <p:nvPr/>
        </p:nvSpPr>
        <p:spPr bwMode="auto">
          <a:xfrm>
            <a:off x="701677" y="471488"/>
            <a:ext cx="67489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2 مثلث جادویی (چه کسی؟ چگونه؟)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-144524" y="2924944"/>
            <a:ext cx="4104456" cy="648072"/>
          </a:xfrm>
          <a:prstGeom prst="roundRect">
            <a:avLst>
              <a:gd name="adj" fmla="val 9764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785786" y="649412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بوم (</a:t>
            </a:r>
            <a:r>
              <a:rPr lang="en-US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CANVAS</a:t>
            </a: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) چگونه چیزی است؟ </a:t>
            </a:r>
            <a:endParaRPr lang="it-IT" sz="40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Times New Roman" pitchFamily="18" charset="0"/>
              <a:ea typeface="+mj-ea"/>
              <a:cs typeface="B Yekan" pitchFamily="2" charset="-7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8004" y="3212976"/>
            <a:ext cx="4211152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llaDiTesto 5"/>
          <p:cNvSpPr txBox="1"/>
          <p:nvPr/>
        </p:nvSpPr>
        <p:spPr>
          <a:xfrm>
            <a:off x="0" y="159279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یک طرح گرافیکی برای خلاصه‌سازی فرایند</a:t>
            </a:r>
          </a:p>
          <a:p>
            <a:pPr algn="ctr" rtl="1"/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ایجاد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،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تحویل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 و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به دست  آوردن ارزش سازمان</a:t>
            </a:r>
            <a:endParaRPr lang="it-IT" sz="2400" b="1" i="1" dirty="0">
              <a:latin typeface="Times New Roman" pitchFamily="18" charset="0"/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4051"/>
            <a:ext cx="190440" cy="65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888940"/>
            <a:ext cx="3959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کــــــامـــــل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0" y="3573016"/>
            <a:ext cx="3959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تمام ویژگی‌های یک کسب و کار به  طور واضح نمایش داده شده است.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-180528" y="4365104"/>
            <a:ext cx="4104456" cy="648072"/>
          </a:xfrm>
          <a:prstGeom prst="roundRect">
            <a:avLst>
              <a:gd name="adj" fmla="val 9764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4329100"/>
            <a:ext cx="3887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ســــــــــاده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-36004" y="5013176"/>
            <a:ext cx="395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فهم و انتقال مطالب آن بسیار آسان است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-180528" y="5687960"/>
            <a:ext cx="4104456" cy="648072"/>
          </a:xfrm>
          <a:prstGeom prst="roundRect">
            <a:avLst>
              <a:gd name="adj" fmla="val 9764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5651956"/>
            <a:ext cx="3887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مــخــتـصـر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-36004" y="6336032"/>
            <a:ext cx="395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نیازی به حجم انبوه مستندات مختلف نیست</a:t>
            </a:r>
            <a:endParaRPr lang="it-IT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5936" y="6021288"/>
            <a:ext cx="514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توسط </a:t>
            </a:r>
            <a:r>
              <a:rPr lang="it-IT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Alex Osterwalder</a:t>
            </a:r>
            <a:r>
              <a:rPr lang="fa-IR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 در سال 2010</a:t>
            </a:r>
          </a:p>
          <a:p>
            <a:pPr algn="ctr" rtl="1"/>
            <a:r>
              <a:rPr lang="fa-IR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در کتاب «خلق مدل و کسب و کار»</a:t>
            </a:r>
            <a:endParaRPr lang="it-IT" b="1" dirty="0" smtClean="0">
              <a:solidFill>
                <a:sysClr val="windowText" lastClr="000000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1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75824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2" y="5486401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62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0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بخش مشتریان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564" y="5733256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به چه مشتریان و کاربرانی سرویس می‌دهید؟</a:t>
            </a:r>
          </a:p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چه کارهایی را واقعا می‌خواهند که انجام شود؟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666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09160" y="1109966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انبوه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702" y="1773575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خاص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5065" y="2451698"/>
            <a:ext cx="220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افقی/عمودی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4214" y="3115309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چندوجهی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423" y="3735374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بازارهای گوشه‌ای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23773" y="13631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23773" y="20526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023773" y="27093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23773" y="339881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023773" y="40216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بخش مشتریان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564" y="5733256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به چه مشتریان و کاربرانی سرویس می‌دهید؟</a:t>
            </a:r>
          </a:p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چه کارهایی را واقعا می‌خواهند که انجام شود؟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74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ارزش پیشنهادی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به آن‌ها چه می‌دهید؟ این برای آنها چه کاری می‌کند؟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چرا باید مشتری شما شوند؟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94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30844" y="129060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38713" y="1059776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شخصی‌سازی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43" y="1728339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دسترسی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2226" y="2392598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محصول کامل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76094" y="3051806"/>
            <a:ext cx="862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راحتی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3960" y="3720874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سرعت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5351" y="1059776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کاهش ریسک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5351" y="1728339"/>
            <a:ext cx="1651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کاهش هزینه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75351" y="2392597"/>
            <a:ext cx="1763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انجام کامل کار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4443" y="4379824"/>
            <a:ext cx="1744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سلف سرویس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5351" y="4379824"/>
            <a:ext cx="1388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تازگی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5351" y="3061922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منزلت اجتماعی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75351" y="3720873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طراحی با مشتری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2730844" y="198003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730844" y="26368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730844" y="332623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730844" y="394909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30844" y="463852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79868" y="130033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9868" y="198976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79868" y="264653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79868" y="33359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79868" y="395881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79868" y="464824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ارزش پیشنهادی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7564" y="5733256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به آن‌ها چه می‌دهید؟ این برای آنها چه کاری می‌کند؟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چرا باید مشتری شما شوند؟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8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ارتباط با مشتری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با هر بخش از مشتریان چگونه ارتباط برقرار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جذب، نگه‌داری و رشد از چه تکنیک‌هایی استفاده می کنید؟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34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slides\customer funn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4013"/>
            <a:ext cx="9144000" cy="5732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14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31640" y="4401108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تجربه کاربری منحصربه‌فرد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8964" y="909935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تبلیغات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5083" y="1612657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دیجیتال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796" y="2240868"/>
            <a:ext cx="1702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رشد ویروسی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7096" y="2924944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دستیار شخصی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901" y="3717032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دستیار خودکار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28284" y="3032956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ایجاد وفاداری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12260" y="3753036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تکرار خرید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550573" y="11599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50573" y="18494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50573" y="25061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550574" y="2832100"/>
            <a:ext cx="986626" cy="36351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0574" y="2851949"/>
            <a:ext cx="1240628" cy="109602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550574" y="2851949"/>
            <a:ext cx="1274367" cy="179345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708164" y="2832100"/>
            <a:ext cx="95789" cy="1182932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33412" y="2832100"/>
            <a:ext cx="208625" cy="50840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ارتباط با مشتری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7564" y="573325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با هر بخش از مشتریان چگونه ارتباط برقرار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جذب، نگه‌داری و رشد از چه تکنیک‌هایی استفاده می کنید؟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4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کانال‌های توزیع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چگونه به هر بخش از مشتریان دسترسی پیدا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نقاط تماس شما در آگاه‌سازی، ارزیابی، انتخاب، خرید و پشتیبانی چیست؟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902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603443" y="1058724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حضور در موبایل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34872" y="1736812"/>
            <a:ext cx="173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توزیع‌کنندگان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595" y="529362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خدمات پس از فروش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79111" y="111148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کاتالوگ/فروشگاه/بازار خود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5150" y="536644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لجستیک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4702629" y="812801"/>
            <a:ext cx="932802" cy="218439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210629" y="812800"/>
            <a:ext cx="624114" cy="218440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066971" y="1335314"/>
            <a:ext cx="420915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702629" y="1335314"/>
            <a:ext cx="834571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702630" y="1944915"/>
            <a:ext cx="834570" cy="135273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702630" y="2496459"/>
            <a:ext cx="834570" cy="101599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702630" y="3106058"/>
            <a:ext cx="834570" cy="76643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38184" y="2240868"/>
            <a:ext cx="293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اکوسیستم شرکای تجاری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61412" y="2823319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وب‌سایت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کانال‌های توزیع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چگونه به هر بخش از مشتریان دسترسی پیدا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نقاط تماس شما در آگاه‌سازی، ارزیابی، انتخاب، خرید و پشتیبانی چیست؟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26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D:\BM workshop\pics\VPC\mistak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1000"/>
            <a:ext cx="5112876" cy="51054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543987" y="5410200"/>
            <a:ext cx="39998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latin typeface="A Rezvan" pitchFamily="2" charset="-78"/>
                <a:cs typeface="A Chamran" pitchFamily="2" charset="-78"/>
              </a:rPr>
              <a:t>استارتاپ‌ها</a:t>
            </a:r>
            <a:endParaRPr lang="en-US" sz="8000" dirty="0">
              <a:solidFill>
                <a:srgbClr val="002060"/>
              </a:solidFill>
              <a:latin typeface="A Rezvan" pitchFamily="2" charset="-78"/>
              <a:cs typeface="A Chamr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649337"/>
            <a:ext cx="3432350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3900" dirty="0" smtClean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10 </a:t>
            </a:r>
            <a:endParaRPr lang="en-US" sz="239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3581400"/>
            <a:ext cx="246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cs typeface="B Vahid" pitchFamily="2" charset="-78"/>
              </a:rPr>
              <a:t>دلیل اصلی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9200" y="4419600"/>
            <a:ext cx="3316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rgbClr val="C00000"/>
                </a:solidFill>
                <a:latin typeface="A Rezvan" pitchFamily="2" charset="-78"/>
                <a:cs typeface="A KORDi" pitchFamily="2" charset="-78"/>
              </a:rPr>
              <a:t>شکست</a:t>
            </a:r>
            <a:endParaRPr lang="en-US" sz="8800" dirty="0">
              <a:solidFill>
                <a:srgbClr val="C00000"/>
              </a:solidFill>
              <a:cs typeface="A KORDi" pitchFamily="2" charset="-78"/>
            </a:endParaRPr>
          </a:p>
        </p:txBody>
      </p:sp>
      <p:pic>
        <p:nvPicPr>
          <p:cNvPr id="7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7564" y="26064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جریان‌های درآمد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564" y="89652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مشتری واقعا برای چه چیزی پول می‌دهد؟ چگونه؟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آیا یکباره درآمد کسب  می‌کنید یا کم کم و پیوسته؟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37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20072" y="2024844"/>
            <a:ext cx="111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فریمیوم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7944" y="2924944"/>
            <a:ext cx="904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پایاپای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83868" y="2492896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قیمت‌گذاری پویا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43814" y="3223517"/>
            <a:ext cx="1050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عضویت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4811" y="3824377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پورسانت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5761" y="4425237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فروش داده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06343" y="5026097"/>
            <a:ext cx="982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لیزینگ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5171" y="5626955"/>
            <a:ext cx="2912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پرداخت به ازای استفاده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12260" y="1988840"/>
            <a:ext cx="182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خرید مشارکتی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876256" y="2276872"/>
            <a:ext cx="166348" cy="281582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372200" y="2276872"/>
            <a:ext cx="492604" cy="281582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5472100" y="2708920"/>
            <a:ext cx="1077208" cy="236299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040052" y="3212976"/>
            <a:ext cx="1130286" cy="18901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719298" y="3454350"/>
            <a:ext cx="1974119" cy="1617565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797824" y="4121812"/>
            <a:ext cx="2353324" cy="95010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008100" y="4620398"/>
            <a:ext cx="1513100" cy="48276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360174" y="5256929"/>
            <a:ext cx="1161026" cy="3343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940688" y="5857787"/>
            <a:ext cx="580512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47564" y="26064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جریان‌های درآمد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7564" y="89652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مشتری واقعا برای چه چیزی پول می‌دهد؟ چگونه؟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آیا یکباره درآمد کسب  می‌کنید یا کم کم و پیوسته؟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51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2422" r="62770" b="63865"/>
          <a:stretch/>
        </p:blipFill>
        <p:spPr bwMode="auto">
          <a:xfrm>
            <a:off x="2133600" y="952500"/>
            <a:ext cx="1346200" cy="19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فعالیت‌های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فعالیت‌هایی ارزش پیشنهادی شما را می‌سازند؟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کدام فعالیت‌ها در ایجاد مزیت رقابتی و قدرت بقای شرکت حیاتی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09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3410" y="1599183"/>
            <a:ext cx="2654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تولید و تضمین کیفیت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077" y="821874"/>
            <a:ext cx="3562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رایانش به مثابه فعالیت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60032" y="2314640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حل مسئله و نوآوری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9800" y="11164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79800" y="18542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79800" y="25920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2422" r="62770" b="63865"/>
          <a:stretch/>
        </p:blipFill>
        <p:spPr bwMode="auto">
          <a:xfrm>
            <a:off x="2133600" y="952500"/>
            <a:ext cx="1346200" cy="19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فعالیت‌های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فعالیت‌هایی ارزش پیشنهادی شما را می‌سازند؟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کدام فعالیت‌ها در ایجاد مزیت رقابتی و قدرت بقای شرکت حیاتی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25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36708" r="62770" b="28234"/>
          <a:stretch/>
        </p:blipFill>
        <p:spPr bwMode="auto">
          <a:xfrm>
            <a:off x="2133600" y="2930486"/>
            <a:ext cx="1346200" cy="20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منابع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منابعی از مدل کسب و کار شما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دارایی‌هایی لازم و ضروری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25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72000" y="3068960"/>
            <a:ext cx="3066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نیروی انسانی / منابع مالی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79800" y="33298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79800" y="40676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9800" y="4805435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07763" y="4553789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منابع فیزیکی/معنوی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07763" y="3831431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دانش به مثابه منبع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21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36708" r="62770" b="28234"/>
          <a:stretch/>
        </p:blipFill>
        <p:spPr bwMode="auto">
          <a:xfrm>
            <a:off x="2133600" y="2930486"/>
            <a:ext cx="1346200" cy="20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منابع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منابعی از مدل کسب و کار شما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دارایی‌هایی لازم و ضروری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95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شرکای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شرکا و تامین‌کنندگانی فعالیت‌های مدل شما را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انجام فعالیت‌های کلیدی به کدام‌یک از شرکا نیاز اساسی دارید؟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16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9852" y="1779336"/>
            <a:ext cx="2433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شرکای زنجیره تامین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97881" y="1074289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شرکای عملیاتی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19300" y="13051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19300" y="20429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5856" y="2499283"/>
            <a:ext cx="2076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شرکای زیرساخت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15716" y="276286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11860" y="3219363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تامین‌کنندگان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015716" y="348294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شرکای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7564" y="573325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شرکا و تامین‌کنندگانی فعالیت‌های مدل شما را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انجام فعالیت‌های کلیدی به کدام‌یک از شرکا نیاز اساسی دارید؟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90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74187" r="51269" b="1156"/>
          <a:stretch/>
        </p:blipFill>
        <p:spPr bwMode="auto">
          <a:xfrm>
            <a:off x="661012" y="5092700"/>
            <a:ext cx="3756752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31204" y="368660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هزینه‌ها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04" y="1004538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منابع، فعالیت‌ها و شرکای کلیدی شما چه هزینه‌هایی دارند؟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قیمت‌گذاری نهایی بر چه اساسی خواهد بود؟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31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74187" r="51269" b="1156"/>
          <a:stretch/>
        </p:blipFill>
        <p:spPr bwMode="auto">
          <a:xfrm>
            <a:off x="661012" y="5092700"/>
            <a:ext cx="3756752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078941" y="2600908"/>
            <a:ext cx="1515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ثابت/متغیر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508" y="2852936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تولید و عملیات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904" y="3284984"/>
            <a:ext cx="114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339299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لجستیک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059832" y="3573016"/>
            <a:ext cx="432048" cy="151216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555776" y="2852936"/>
            <a:ext cx="540060" cy="223224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123728" y="3140968"/>
            <a:ext cx="72008" cy="194421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619672" y="3609020"/>
            <a:ext cx="180020" cy="1476164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31204" y="368660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هزینه‌ها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04" y="1004538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منابع، فعالیت‌ها و شرکای کلیدی شما چه هزینه‌هایی دارند؟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قیمت‌گذاری نهایی بر چه اساسی خواهد بود؟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58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D:\BM workshop\pics\VPC\mistak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1000"/>
            <a:ext cx="5112876" cy="5105401"/>
          </a:xfrm>
          <a:prstGeom prst="rect">
            <a:avLst/>
          </a:prstGeom>
          <a:noFill/>
        </p:spPr>
      </p:pic>
      <p:sp>
        <p:nvSpPr>
          <p:cNvPr id="12" name="Freeform 11"/>
          <p:cNvSpPr/>
          <p:nvPr/>
        </p:nvSpPr>
        <p:spPr>
          <a:xfrm>
            <a:off x="1765738" y="141890"/>
            <a:ext cx="4430110" cy="5628289"/>
          </a:xfrm>
          <a:custGeom>
            <a:avLst/>
            <a:gdLst>
              <a:gd name="connsiteX0" fmla="*/ 1403131 w 4430110"/>
              <a:gd name="connsiteY0" fmla="*/ 315310 h 5628289"/>
              <a:gd name="connsiteX1" fmla="*/ 1671145 w 4430110"/>
              <a:gd name="connsiteY1" fmla="*/ 2758965 h 5628289"/>
              <a:gd name="connsiteX2" fmla="*/ 0 w 4430110"/>
              <a:gd name="connsiteY2" fmla="*/ 4540469 h 5628289"/>
              <a:gd name="connsiteX3" fmla="*/ 15765 w 4430110"/>
              <a:gd name="connsiteY3" fmla="*/ 5628289 h 5628289"/>
              <a:gd name="connsiteX4" fmla="*/ 4430110 w 4430110"/>
              <a:gd name="connsiteY4" fmla="*/ 5565227 h 5628289"/>
              <a:gd name="connsiteX5" fmla="*/ 4414345 w 4430110"/>
              <a:gd name="connsiteY5" fmla="*/ 110358 h 5628289"/>
              <a:gd name="connsiteX6" fmla="*/ 1387365 w 4430110"/>
              <a:gd name="connsiteY6" fmla="*/ 0 h 5628289"/>
              <a:gd name="connsiteX7" fmla="*/ 1403131 w 4430110"/>
              <a:gd name="connsiteY7" fmla="*/ 315310 h 562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0110" h="5628289">
                <a:moveTo>
                  <a:pt x="1403131" y="315310"/>
                </a:moveTo>
                <a:lnTo>
                  <a:pt x="1671145" y="2758965"/>
                </a:lnTo>
                <a:lnTo>
                  <a:pt x="0" y="4540469"/>
                </a:lnTo>
                <a:lnTo>
                  <a:pt x="15765" y="5628289"/>
                </a:lnTo>
                <a:lnTo>
                  <a:pt x="4430110" y="5565227"/>
                </a:lnTo>
                <a:lnTo>
                  <a:pt x="4414345" y="110358"/>
                </a:lnTo>
                <a:lnTo>
                  <a:pt x="1387365" y="0"/>
                </a:lnTo>
                <a:lnTo>
                  <a:pt x="1403131" y="3153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43987" y="5410200"/>
            <a:ext cx="39998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 Rezvan" pitchFamily="2" charset="-78"/>
                <a:cs typeface="A Chamran" pitchFamily="2" charset="-78"/>
              </a:rPr>
              <a:t>استارتاپ‌ها</a:t>
            </a:r>
            <a:endParaRPr lang="en-US" sz="8000" dirty="0">
              <a:solidFill>
                <a:schemeClr val="tx1">
                  <a:lumMod val="50000"/>
                  <a:lumOff val="50000"/>
                </a:schemeClr>
              </a:solidFill>
              <a:latin typeface="A Rezvan" pitchFamily="2" charset="-78"/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9200" y="4419600"/>
            <a:ext cx="3316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 Rezvan" pitchFamily="2" charset="-78"/>
                <a:cs typeface="A KORDi" pitchFamily="2" charset="-78"/>
              </a:rPr>
              <a:t>شکست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cs typeface="A KORDi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62400" y="914400"/>
            <a:ext cx="4812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ساختن چیزی که </a:t>
            </a:r>
          </a:p>
          <a:p>
            <a:pPr algn="ctr" rtl="1"/>
            <a:r>
              <a:rPr lang="fa-I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کسی نیازی به آن ندارد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62600" y="3581400"/>
            <a:ext cx="246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Vahid" pitchFamily="2" charset="-78"/>
              </a:rPr>
              <a:t>دلیل اصلی </a:t>
            </a:r>
          </a:p>
        </p:txBody>
      </p:sp>
      <p:pic>
        <p:nvPicPr>
          <p:cNvPr id="9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3908" y="872716"/>
            <a:ext cx="154817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406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 Rezvan" panose="01000500000000020002" pitchFamily="2" charset="-78"/>
                <a:cs typeface="A Chamran" panose="00000400000000000000" pitchFamily="2" charset="-78"/>
              </a:rPr>
              <a:t>اجزای اصلی یک مدل کسب و کار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 Rezvan" panose="01000500000000020002" pitchFamily="2" charset="-78"/>
              <a:cs typeface="A Chamr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6116" y="836712"/>
            <a:ext cx="1212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anose="00000400000000000000" pitchFamily="2" charset="-78"/>
              </a:rPr>
              <a:t>ارتباط با</a:t>
            </a:r>
          </a:p>
          <a:p>
            <a:pPr algn="ctr" rtl="1"/>
            <a:r>
              <a:rPr lang="fa-I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anose="00000400000000000000" pitchFamily="2" charset="-78"/>
              </a:rPr>
              <a:t>مشتری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B Yeka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71900" y="1016732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ارزش</a:t>
            </a:r>
          </a:p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پیشنهادی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80112" y="980728"/>
            <a:ext cx="122413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00292" y="1016732"/>
            <a:ext cx="154817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08104" y="2960948"/>
            <a:ext cx="136815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95736" y="944724"/>
            <a:ext cx="122413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5556" y="944724"/>
            <a:ext cx="122413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67744" y="2996952"/>
            <a:ext cx="1224136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23728" y="5085184"/>
            <a:ext cx="97210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12160" y="5157192"/>
            <a:ext cx="97210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36096" y="1016732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ارتباط با </a:t>
            </a:r>
          </a:p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مشتری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5715" y="992922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فعالیت‌های کلیدی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3528" y="1052736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شرکای کلیدی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27684" y="5081118"/>
            <a:ext cx="158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ساختار هزینه‌ها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36095" y="5085184"/>
            <a:ext cx="201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جریان‌های درآمد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400091" y="2901134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کانال‌های ارتباطی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79712" y="2996952"/>
            <a:ext cx="158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منابع کلیدی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48264" y="1052736"/>
            <a:ext cx="158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بخش مشتریان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98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9877425" cy="740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6090" y="5619780"/>
            <a:ext cx="939590" cy="906477"/>
          </a:xfrm>
          <a:prstGeom prst="rect">
            <a:avLst/>
          </a:prstGeom>
          <a:noFill/>
        </p:spPr>
      </p:pic>
      <p:pic>
        <p:nvPicPr>
          <p:cNvPr id="3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3769" y="5625418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2041505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11480" y="299786"/>
            <a:ext cx="5959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 Duel" pitchFamily="2" charset="-78"/>
                <a:cs typeface="A Chamran" pitchFamily="2" charset="-78"/>
              </a:rPr>
              <a:t>مثال: بوم مدل کسب و کار دیجیکالا</a:t>
            </a:r>
            <a:endParaRPr lang="en-US" sz="36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 descr="C:\Documents and Settings\Administrator\Desktop\Digikala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3466" y="1"/>
            <a:ext cx="2540000" cy="12065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rot="21061038">
            <a:off x="4007806" y="2297099"/>
            <a:ext cx="11176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بررسی و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مقایسه</a:t>
            </a:r>
            <a:endParaRPr lang="en-US" sz="2800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769600" y="2238182"/>
            <a:ext cx="918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کاربران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انبوه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اینترنت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392333" y="4598987"/>
            <a:ext cx="8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اکسپرس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699899" y="2065262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تبلیغات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327476" y="2573269"/>
            <a:ext cx="817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تخفیفات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184851" y="5899128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انبار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21061038">
            <a:off x="6338588" y="5749817"/>
            <a:ext cx="785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sz="2000" dirty="0" smtClean="0">
                <a:cs typeface="Dast Nevis" pitchFamily="66" charset="-78"/>
              </a:rPr>
              <a:t>مستقیم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446001" y="4085086"/>
            <a:ext cx="484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برند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3001538" y="4664034"/>
            <a:ext cx="55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محتوا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843590" y="4664034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0033" y="1925593"/>
            <a:ext cx="885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بازاریابی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99419" y="2710278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لجستیک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27053" y="276539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تامین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391499" y="216067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واردکنندگان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1025403" y="2996554"/>
            <a:ext cx="712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Dast Nevis" pitchFamily="66" charset="-78"/>
              </a:rPr>
              <a:t>پست</a:t>
            </a:r>
            <a:endParaRPr lang="en-US" sz="24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31071" y="3938380"/>
            <a:ext cx="936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تولیدکنندگان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3611565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186548" y="3867159"/>
            <a:ext cx="10182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انتخاب 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آگاهانه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6486" y="5589616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056551" y="5715074"/>
            <a:ext cx="803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4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336564" y="5781753"/>
            <a:ext cx="538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خرید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کالا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15544" y="2942187"/>
            <a:ext cx="856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دیجی‌بن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6069" y="4414866"/>
            <a:ext cx="708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تامین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701181" y="496517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cs typeface="Dast Nevis" pitchFamily="66" charset="-78"/>
              </a:rPr>
              <a:t>app</a:t>
            </a:r>
            <a:endParaRPr lang="en-US" dirty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 اینترنت اشیا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pic>
        <p:nvPicPr>
          <p:cNvPr id="6" name="Picture 2" descr="FLEXspace.or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19573" y="5373216"/>
            <a:ext cx="4968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نمایش کلیه مکان‌های مجانی در لحظه</a:t>
            </a:r>
            <a:endParaRPr lang="en-US" sz="2400" dirty="0">
              <a:cs typeface="B Yekan" pitchFamily="2" charset="-7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67065" t="36116" r="7425" b="7336"/>
          <a:stretch>
            <a:fillRect/>
          </a:stretch>
        </p:blipFill>
        <p:spPr bwMode="auto">
          <a:xfrm>
            <a:off x="6048164" y="1844824"/>
            <a:ext cx="2519772" cy="418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19572" y="1988840"/>
            <a:ext cx="4968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cs typeface="B Yekan" pitchFamily="2" charset="-78"/>
              </a:rPr>
              <a:t>رزرو هوشمند و منعطف محل کار به صورت توزیع شده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564" y="3104964"/>
            <a:ext cx="504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cs typeface="B Yekan" pitchFamily="2" charset="-78"/>
              </a:rPr>
              <a:t>ارائه یک راهکار نرم‌افزاری و سخت‌افزاری جامع و یکپارچه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9572" y="4146175"/>
            <a:ext cx="4968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cs typeface="B Yekan" pitchFamily="2" charset="-78"/>
              </a:rPr>
              <a:t>استفاده از فناوری بلوتوث</a:t>
            </a:r>
            <a:endParaRPr lang="en-US" sz="2400" dirty="0" smtClean="0">
              <a:cs typeface="B Yekan" pitchFamily="2" charset="-78"/>
            </a:endParaRPr>
          </a:p>
          <a:p>
            <a:pPr algn="just" rtl="1"/>
            <a:r>
              <a:rPr lang="fa-IR" dirty="0" smtClean="0">
                <a:cs typeface="B Yekan" pitchFamily="2" charset="-78"/>
              </a:rPr>
              <a:t>(</a:t>
            </a:r>
            <a:r>
              <a:rPr lang="en-US" dirty="0" smtClean="0">
                <a:cs typeface="B Yekan" pitchFamily="2" charset="-78"/>
              </a:rPr>
              <a:t>Bluetooth Low Energy</a:t>
            </a:r>
            <a:r>
              <a:rPr lang="fa-IR" dirty="0" smtClean="0">
                <a:cs typeface="B Yekan" pitchFamily="2" charset="-78"/>
              </a:rPr>
              <a:t>)</a:t>
            </a:r>
            <a:endParaRPr lang="fa-IR" sz="2400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88124" y="2096852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88124" y="3164971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88124" y="4233090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88124" y="5301208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995936" y="1520788"/>
            <a:ext cx="1277914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3900" dirty="0"/>
              <a:t>؟</a:t>
            </a:r>
            <a:endParaRPr lang="en-US" sz="2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8144" y="656692"/>
            <a:ext cx="4737003" cy="638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6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696" y="3596859"/>
            <a:ext cx="1589566" cy="153354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 rot="21061038">
            <a:off x="7461978" y="4076268"/>
            <a:ext cx="144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فریلنسرها، استارتاپ‌ها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دانشجوها و محققین</a:t>
            </a:r>
            <a:endParaRPr lang="en-US" sz="1400" dirty="0">
              <a:cs typeface="Dast Nevis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0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6490" y="4460488"/>
            <a:ext cx="72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مستقیم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589187" y="19421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حساب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کاربری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04863" y="2473259"/>
            <a:ext cx="785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پشتیبانی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فنی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83674" y="2819077"/>
            <a:ext cx="720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88" y="4980567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بازاریابان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362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6490" y="4460488"/>
            <a:ext cx="72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مستقیم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589187" y="19421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حساب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کاربری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04863" y="2473259"/>
            <a:ext cx="785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پشتیبانی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فنی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254801" y="402598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2893674" y="454092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وب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929540" y="4522865"/>
            <a:ext cx="688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تیم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خلاق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3128" y="1857937"/>
            <a:ext cx="82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بازاریابی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 فروش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80986" y="2587167"/>
            <a:ext cx="87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ارتباط با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مشتریان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09419" y="2688907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توسعه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محصول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483374" y="2092310"/>
            <a:ext cx="776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سازنده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سخت‌افزار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958879" y="3073379"/>
            <a:ext cx="845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نصاب‌ها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89581" y="3938380"/>
            <a:ext cx="819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هاست وب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83674" y="2819077"/>
            <a:ext cx="720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1258" y="4414866"/>
            <a:ext cx="718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سرویس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پرداخت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88" y="4980567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بازاریابان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7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37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8254" y="5619780"/>
            <a:ext cx="939590" cy="906477"/>
          </a:xfrm>
          <a:prstGeom prst="rect">
            <a:avLst/>
          </a:prstGeom>
          <a:noFill/>
        </p:spPr>
      </p:pic>
      <p:pic>
        <p:nvPicPr>
          <p:cNvPr id="3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95857" y="5665862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6490" y="4460488"/>
            <a:ext cx="72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مستقیم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589187" y="19421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حساب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کاربری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04863" y="2473259"/>
            <a:ext cx="785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پشتیبانی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فنی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255951" y="5776017"/>
            <a:ext cx="768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نیروی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انسانی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21061038">
            <a:off x="6645613" y="5942468"/>
            <a:ext cx="949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200" dirty="0" smtClean="0">
                <a:cs typeface="Dast Nevis" pitchFamily="66" charset="-78"/>
              </a:rPr>
              <a:t>شخصی‌سازی</a:t>
            </a:r>
            <a:endParaRPr lang="en-US" sz="1200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254801" y="402598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2893674" y="454092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وب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929540" y="4522865"/>
            <a:ext cx="688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تیم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خلاق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3128" y="1857937"/>
            <a:ext cx="82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بازاریابی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 فروش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80986" y="2587167"/>
            <a:ext cx="87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ارتباط با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مشتریان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09419" y="2688907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توسعه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محصول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483374" y="2092310"/>
            <a:ext cx="776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سازنده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سخت‌افزار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958879" y="3073379"/>
            <a:ext cx="845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نصاب‌ها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89581" y="3938380"/>
            <a:ext cx="819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هاست وب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8650" y="5589616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243067" y="5715074"/>
            <a:ext cx="8547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محصول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4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231094" y="5812530"/>
            <a:ext cx="82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بازاریابی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 فروش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83674" y="2819077"/>
            <a:ext cx="720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1258" y="4414866"/>
            <a:ext cx="718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سرویس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پرداخت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88" y="4980567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بازاریابان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6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02" y="5798887"/>
            <a:ext cx="939590" cy="906477"/>
          </a:xfrm>
          <a:prstGeom prst="rect">
            <a:avLst/>
          </a:prstGeom>
          <a:noFill/>
        </p:spPr>
      </p:pic>
      <p:sp>
        <p:nvSpPr>
          <p:cNvPr id="69" name="Rectangle 68"/>
          <p:cNvSpPr/>
          <p:nvPr/>
        </p:nvSpPr>
        <p:spPr>
          <a:xfrm rot="21061038">
            <a:off x="499170" y="60514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5589240"/>
            <a:ext cx="939590" cy="906477"/>
          </a:xfrm>
          <a:prstGeom prst="rect">
            <a:avLst/>
          </a:prstGeom>
          <a:noFill/>
        </p:spPr>
      </p:pic>
      <p:sp>
        <p:nvSpPr>
          <p:cNvPr id="71" name="Rectangle 70"/>
          <p:cNvSpPr/>
          <p:nvPr/>
        </p:nvSpPr>
        <p:spPr>
          <a:xfrm rot="21061038">
            <a:off x="7660306" y="5822018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نصب</a:t>
            </a:r>
          </a:p>
        </p:txBody>
      </p:sp>
      <p:pic>
        <p:nvPicPr>
          <p:cNvPr id="7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044" y="5769260"/>
            <a:ext cx="939590" cy="906477"/>
          </a:xfrm>
          <a:prstGeom prst="rect">
            <a:avLst/>
          </a:prstGeom>
          <a:noFill/>
        </p:spPr>
      </p:pic>
      <p:sp>
        <p:nvSpPr>
          <p:cNvPr id="73" name="Rectangle 72"/>
          <p:cNvSpPr/>
          <p:nvPr/>
        </p:nvSpPr>
        <p:spPr>
          <a:xfrm rot="21061038">
            <a:off x="4971641" y="5893659"/>
            <a:ext cx="808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اشتراک</a:t>
            </a:r>
          </a:p>
          <a:p>
            <a:pPr algn="r" rtl="1"/>
            <a:r>
              <a:rPr lang="fa-IR" sz="2000" dirty="0" smtClean="0">
                <a:cs typeface="Dast Nevis" pitchFamily="66" charset="-78"/>
              </a:rPr>
              <a:t>سالیانه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7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140" y="5697252"/>
            <a:ext cx="939590" cy="906477"/>
          </a:xfrm>
          <a:prstGeom prst="rect">
            <a:avLst/>
          </a:prstGeom>
          <a:noFill/>
        </p:spPr>
      </p:pic>
      <p:sp>
        <p:nvSpPr>
          <p:cNvPr id="75" name="Rectangle 74"/>
          <p:cNvSpPr/>
          <p:nvPr/>
        </p:nvSpPr>
        <p:spPr>
          <a:xfrm rot="21061038">
            <a:off x="5804818" y="597728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7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94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IoT\internet_of_thin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158925" y="5525360"/>
            <a:ext cx="69850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5400" b="1" dirty="0" smtClean="0">
                <a:solidFill>
                  <a:schemeClr val="bg1"/>
                </a:solidFill>
                <a:latin typeface="+mn-lt"/>
                <a:cs typeface="B Roya" pitchFamily="2" charset="-78"/>
              </a:rPr>
              <a:t>طراحی </a:t>
            </a:r>
            <a:r>
              <a:rPr lang="fa-IR" sz="6600" b="1" dirty="0" smtClean="0">
                <a:solidFill>
                  <a:schemeClr val="bg1"/>
                </a:solidFill>
                <a:latin typeface="+mn-lt"/>
                <a:cs typeface="B Roya" pitchFamily="2" charset="-78"/>
              </a:rPr>
              <a:t>مدل کسب و کار</a:t>
            </a:r>
            <a:endParaRPr lang="en-US" sz="6600" b="1" dirty="0">
              <a:solidFill>
                <a:schemeClr val="bg1"/>
              </a:solidFill>
              <a:latin typeface="+mn-lt"/>
              <a:cs typeface="B Roya" pitchFamily="2" charset="-78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31740" y="4737338"/>
            <a:ext cx="35525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پس، چه باید کرد؟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10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83530"/>
            <a:ext cx="9070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</a:p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سرویس یکپارچه اجاره دوچرخه در سطح شهر </a:t>
            </a:r>
            <a:r>
              <a:rPr lang="en-US" sz="3200" dirty="0" smtClean="0"/>
              <a:t>E-bike</a:t>
            </a:r>
            <a:endParaRPr lang="en-US" sz="3200" dirty="0"/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244334"/>
            <a:ext cx="9144000" cy="1015663"/>
          </a:xfrm>
          <a:prstGeom prst="rect">
            <a:avLst/>
          </a:prstGeom>
          <a:solidFill>
            <a:srgbClr val="C00000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6000" dirty="0">
                <a:solidFill>
                  <a:srgbClr val="FFFF00"/>
                </a:solidFill>
                <a:cs typeface="B Yekan" panose="00000400000000000000" pitchFamily="2" charset="-78"/>
              </a:rPr>
              <a:t>نوبت شماست</a:t>
            </a:r>
            <a:endParaRPr lang="en-US" sz="6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84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83530"/>
            <a:ext cx="9070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</a:p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سرویس یکپارچه اجاره دوچرخه در سطح شهر </a:t>
            </a:r>
            <a:r>
              <a:rPr lang="en-US" sz="3200" dirty="0" smtClean="0"/>
              <a:t>E-Key</a:t>
            </a:r>
            <a:endParaRPr lang="en-US" sz="3200" dirty="0"/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244334"/>
            <a:ext cx="9144000" cy="1015663"/>
          </a:xfrm>
          <a:prstGeom prst="rect">
            <a:avLst/>
          </a:prstGeom>
          <a:solidFill>
            <a:srgbClr val="C00000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6000" dirty="0">
                <a:solidFill>
                  <a:srgbClr val="FFFF00"/>
                </a:solidFill>
                <a:cs typeface="B Yekan" panose="00000400000000000000" pitchFamily="2" charset="-78"/>
              </a:rPr>
              <a:t>نوبت شماست</a:t>
            </a:r>
            <a:endParaRPr lang="en-US" sz="6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75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8254" y="5619780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21811" y="2050433"/>
            <a:ext cx="1436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شفافیت و کنترل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دوچرخه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675036" y="2484402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دوچرخه‌سواران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تفریحی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0879" y="4460488"/>
            <a:ext cx="737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اپ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موبایل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646907" y="2075222"/>
            <a:ext cx="85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200" dirty="0" smtClean="0">
                <a:cs typeface="Dast Nevis" pitchFamily="66" charset="-78"/>
              </a:rPr>
              <a:t>قرارداد </a:t>
            </a:r>
            <a:r>
              <a:rPr lang="en-US" sz="1200" dirty="0" smtClean="0">
                <a:cs typeface="Dast Nevis" pitchFamily="66" charset="-78"/>
              </a:rPr>
              <a:t>B2C</a:t>
            </a:r>
            <a:r>
              <a:rPr lang="fa-IR" sz="1200" dirty="0" smtClean="0">
                <a:cs typeface="Dast Nevis" pitchFamily="66" charset="-78"/>
              </a:rPr>
              <a:t> </a:t>
            </a:r>
          </a:p>
          <a:p>
            <a:pPr algn="ctr" rtl="1"/>
            <a:r>
              <a:rPr lang="fa-IR" sz="1200" dirty="0" smtClean="0">
                <a:cs typeface="Dast Nevis" pitchFamily="66" charset="-78"/>
              </a:rPr>
              <a:t>اجاره دوچرخه</a:t>
            </a:r>
            <a:endParaRPr lang="en-US" sz="1200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14480" y="2473259"/>
            <a:ext cx="766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خدمات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آنلاین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255951" y="5776017"/>
            <a:ext cx="768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نیروی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انسانی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254769" y="3887485"/>
            <a:ext cx="941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سخت‌افزار</a:t>
            </a:r>
          </a:p>
          <a:p>
            <a:pPr algn="ctr" rtl="1"/>
            <a:r>
              <a:rPr lang="en-US" dirty="0" err="1" smtClean="0">
                <a:cs typeface="Dast Nevis" pitchFamily="66" charset="-78"/>
              </a:rPr>
              <a:t>IoT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2893674" y="454092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ارتباطی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929540" y="4522865"/>
            <a:ext cx="688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تیم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خلاق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265039" y="1857937"/>
            <a:ext cx="923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رهبری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اکوسیستم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80986" y="2587167"/>
            <a:ext cx="87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ارتباط با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مشتریان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23847" y="2581186"/>
            <a:ext cx="76174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محصول </a:t>
            </a:r>
          </a:p>
          <a:p>
            <a:pPr algn="ctr" rtl="1"/>
            <a:r>
              <a:rPr lang="en-US" sz="1600" dirty="0" err="1" smtClean="0">
                <a:cs typeface="Dast Nevis" pitchFamily="66" charset="-78"/>
              </a:rPr>
              <a:t>IoT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483374" y="2092310"/>
            <a:ext cx="776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سازنده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سخت‌افزار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958879" y="3073379"/>
            <a:ext cx="845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نصاب‌ها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436036" y="3830659"/>
            <a:ext cx="726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ارتباطی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011826" y="325639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آلارم هنگام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استفاده غیرمجاز</a:t>
            </a: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8650" y="5589616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368902" y="5715074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هزینه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تولید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4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311245" y="5720197"/>
            <a:ext cx="667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هزینه 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نصب و 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انتقال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78065" y="2695966"/>
            <a:ext cx="7312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 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و تلفنی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863094" y="4414866"/>
            <a:ext cx="894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سرویس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ابری داده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57" y="4857457"/>
            <a:ext cx="882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بازاریابان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و نصاب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64439" y="4475300"/>
            <a:ext cx="1407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کاهش ریسک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ارائه بیمه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6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02" y="5798887"/>
            <a:ext cx="939590" cy="906477"/>
          </a:xfrm>
          <a:prstGeom prst="rect">
            <a:avLst/>
          </a:prstGeom>
          <a:noFill/>
        </p:spPr>
      </p:pic>
      <p:sp>
        <p:nvSpPr>
          <p:cNvPr id="69" name="Rectangle 68"/>
          <p:cNvSpPr/>
          <p:nvPr/>
        </p:nvSpPr>
        <p:spPr>
          <a:xfrm rot="21061038">
            <a:off x="499171" y="5912999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هزینه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5589240"/>
            <a:ext cx="939590" cy="906477"/>
          </a:xfrm>
          <a:prstGeom prst="rect">
            <a:avLst/>
          </a:prstGeom>
          <a:noFill/>
        </p:spPr>
      </p:pic>
      <p:sp>
        <p:nvSpPr>
          <p:cNvPr id="71" name="Rectangle 70"/>
          <p:cNvSpPr/>
          <p:nvPr/>
        </p:nvSpPr>
        <p:spPr>
          <a:xfrm rot="21061038">
            <a:off x="7660306" y="5822018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نصب</a:t>
            </a:r>
          </a:p>
        </p:txBody>
      </p:sp>
      <p:pic>
        <p:nvPicPr>
          <p:cNvPr id="7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044" y="5769260"/>
            <a:ext cx="939590" cy="906477"/>
          </a:xfrm>
          <a:prstGeom prst="rect">
            <a:avLst/>
          </a:prstGeom>
          <a:noFill/>
        </p:spPr>
      </p:pic>
      <p:sp>
        <p:nvSpPr>
          <p:cNvPr id="73" name="Rectangle 72"/>
          <p:cNvSpPr/>
          <p:nvPr/>
        </p:nvSpPr>
        <p:spPr>
          <a:xfrm rot="21061038">
            <a:off x="5102259" y="6081913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اجاره </a:t>
            </a:r>
          </a:p>
        </p:txBody>
      </p:sp>
      <p:pic>
        <p:nvPicPr>
          <p:cNvPr id="7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4188" y="5697252"/>
            <a:ext cx="939590" cy="906477"/>
          </a:xfrm>
          <a:prstGeom prst="rect">
            <a:avLst/>
          </a:prstGeom>
          <a:noFill/>
        </p:spPr>
      </p:pic>
      <p:sp>
        <p:nvSpPr>
          <p:cNvPr id="75" name="Rectangle 74"/>
          <p:cNvSpPr/>
          <p:nvPr/>
        </p:nvSpPr>
        <p:spPr>
          <a:xfrm rot="21061038">
            <a:off x="6236866" y="597728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1192" y="3645024"/>
            <a:ext cx="1589566" cy="1533547"/>
          </a:xfrm>
          <a:prstGeom prst="rect">
            <a:avLst/>
          </a:prstGeom>
          <a:noFill/>
        </p:spPr>
      </p:pic>
      <p:sp>
        <p:nvSpPr>
          <p:cNvPr id="78" name="Rectangle 77"/>
          <p:cNvSpPr/>
          <p:nvPr/>
        </p:nvSpPr>
        <p:spPr>
          <a:xfrm rot="21061038">
            <a:off x="7528016" y="4016711"/>
            <a:ext cx="15183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افرادی که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رفت و آمد  شهری از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دوچرخه استفاده می‌کنند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0" y="83530"/>
            <a:ext cx="9070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</a:p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سرویس یکپارچه اجاره دوچرخه در سطح شهر </a:t>
            </a:r>
            <a:r>
              <a:rPr lang="en-US" sz="3200" dirty="0" smtClean="0"/>
              <a:t>E-bike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0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 l="72361"/>
          <a:stretch>
            <a:fillRect/>
          </a:stretch>
        </p:blipFill>
        <p:spPr bwMode="auto">
          <a:xfrm>
            <a:off x="6616730" y="0"/>
            <a:ext cx="2527273" cy="68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6159528" cy="1143000"/>
          </a:xfrm>
        </p:spPr>
        <p:txBody>
          <a:bodyPr/>
          <a:lstStyle/>
          <a:p>
            <a:r>
              <a:rPr lang="fa-IR" sz="8000" dirty="0" smtClean="0">
                <a:solidFill>
                  <a:srgbClr val="C00000"/>
                </a:solidFill>
                <a:cs typeface="A Chamran" pitchFamily="2" charset="-78"/>
              </a:rPr>
              <a:t>شما می‌توانید</a:t>
            </a:r>
            <a:endParaRPr lang="en-US" sz="8000" dirty="0">
              <a:solidFill>
                <a:srgbClr val="C00000"/>
              </a:solidFill>
              <a:cs typeface="A Chamr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2060848"/>
            <a:ext cx="4935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به راحتی مدل کسب و کارتان را ایجاد کنید</a:t>
            </a:r>
            <a:endParaRPr lang="en-US" sz="2400" dirty="0" smtClean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10583" y="2910136"/>
            <a:ext cx="4969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مدل کسب و کارتان را تحلیل و بهنگام کنید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2757" y="3759423"/>
            <a:ext cx="6157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به جای طرح کسب‌وکار روی مدل کسب‌وکار تمرکز کنید</a:t>
            </a:r>
            <a:endParaRPr lang="en-US" sz="2400" dirty="0">
              <a:cs typeface="B Yekan" pitchFamily="2" charset="-78"/>
            </a:endParaRPr>
          </a:p>
        </p:txBody>
      </p:sp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56169" y="4470211"/>
            <a:ext cx="6260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به عنوان یک استارتاپ، یک مدل کسب و کار بهینه</a:t>
            </a:r>
          </a:p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می‌تواند نقطه قوت شما در مقابل غول‌های فناوری باشد</a:t>
            </a:r>
            <a:endParaRPr lang="en-US" sz="24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64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79512" y="368660"/>
            <a:ext cx="6876764" cy="30162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rtl="1">
              <a:buNone/>
            </a:pPr>
            <a:r>
              <a:rPr lang="fa-IR" sz="2800" dirty="0" smtClean="0">
                <a:cs typeface="B Yekan" pitchFamily="2" charset="-78"/>
              </a:rPr>
              <a:t>کار اصلی یک استارتاپ جستجوی یک مدل کسب‌وکار </a:t>
            </a:r>
          </a:p>
          <a:p>
            <a:pPr rtl="1">
              <a:buNone/>
            </a:pPr>
            <a:r>
              <a:rPr lang="fa-IR" sz="5400" dirty="0" smtClean="0">
                <a:cs typeface="A Chamran" pitchFamily="2" charset="-78"/>
              </a:rPr>
              <a:t>پایدار،</a:t>
            </a:r>
          </a:p>
          <a:p>
            <a:pPr rtl="1">
              <a:buNone/>
            </a:pPr>
            <a:r>
              <a:rPr lang="fa-IR" sz="5400" dirty="0" smtClean="0">
                <a:cs typeface="A Chamran" pitchFamily="2" charset="-78"/>
              </a:rPr>
              <a:t>قابل توسعه و</a:t>
            </a:r>
          </a:p>
          <a:p>
            <a:pPr rtl="1">
              <a:buNone/>
            </a:pPr>
            <a:r>
              <a:rPr lang="fa-IR" sz="5400" dirty="0" smtClean="0">
                <a:cs typeface="A Chamran" pitchFamily="2" charset="-78"/>
              </a:rPr>
              <a:t>تکرارپذیر</a:t>
            </a:r>
          </a:p>
        </p:txBody>
      </p:sp>
    </p:spTree>
    <p:extLst>
      <p:ext uri="{BB962C8B-B14F-4D97-AF65-F5344CB8AC3E}">
        <p14:creationId xmlns:p14="http://schemas.microsoft.com/office/powerpoint/2010/main" val="27915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68630"/>
            <a:ext cx="9162424" cy="390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116632"/>
            <a:ext cx="4007008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1206" y="116632"/>
            <a:ext cx="5366420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93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0526"/>
            <a:ext cx="8229600" cy="5435639"/>
          </a:xfrm>
        </p:spPr>
        <p:txBody>
          <a:bodyPr/>
          <a:lstStyle/>
          <a:p>
            <a:pPr algn="ctr" rtl="1">
              <a:buNone/>
            </a:pPr>
            <a:r>
              <a:rPr lang="fa-IR" sz="4400" dirty="0" smtClean="0">
                <a:cs typeface="B Yekan" pitchFamily="2" charset="-78"/>
              </a:rPr>
              <a:t>بوم مدل کسب و کار مجموعه‌ای است از </a:t>
            </a:r>
          </a:p>
          <a:p>
            <a:pPr algn="ctr" rtl="1">
              <a:buNone/>
            </a:pPr>
            <a:r>
              <a:rPr lang="fa-IR" sz="199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Chamran" pitchFamily="2" charset="-78"/>
              </a:rPr>
              <a:t>فرضیات</a:t>
            </a:r>
          </a:p>
        </p:txBody>
      </p:sp>
      <p:pic>
        <p:nvPicPr>
          <p:cNvPr id="4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977172"/>
            <a:ext cx="7293446" cy="74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93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2"/>
            <a:ext cx="915282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38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l="37078" t="33011"/>
          <a:stretch>
            <a:fillRect/>
          </a:stretch>
        </p:blipFill>
        <p:spPr bwMode="auto">
          <a:xfrm>
            <a:off x="2928917" y="1900224"/>
            <a:ext cx="6215085" cy="495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92404" y="1895455"/>
            <a:ext cx="1789137" cy="1058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400" dirty="0" smtClean="0">
                <a:solidFill>
                  <a:srgbClr val="C00000"/>
                </a:solidFill>
                <a:cs typeface="A Chamran" pitchFamily="2" charset="-78"/>
              </a:rPr>
              <a:t>راستی‌آزمایی فرضیات</a:t>
            </a:r>
            <a:endParaRPr lang="en-US" sz="5400" dirty="0">
              <a:solidFill>
                <a:srgbClr val="C00000"/>
              </a:solidFill>
              <a:cs typeface="A Chamr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0"/>
            <a:ext cx="4662495" cy="5041944"/>
          </a:xfrm>
        </p:spPr>
        <p:txBody>
          <a:bodyPr/>
          <a:lstStyle/>
          <a:p>
            <a:pPr rtl="1">
              <a:buNone/>
            </a:pPr>
            <a:r>
              <a:rPr lang="fa-IR" dirty="0" smtClean="0">
                <a:cs typeface="B Yekan" pitchFamily="2" charset="-78"/>
              </a:rPr>
              <a:t>مادامی که درستی مدل کسب و کارتان را اثبات نکرده‌اید</a:t>
            </a:r>
            <a:endParaRPr lang="fa-IR" sz="6000" dirty="0" smtClean="0">
              <a:cs typeface="B Yekan" pitchFamily="2" charset="-78"/>
            </a:endParaRPr>
          </a:p>
          <a:p>
            <a:pPr rtl="1">
              <a:buNone/>
            </a:pPr>
            <a:r>
              <a:rPr lang="fa-IR" sz="6000" dirty="0" smtClean="0">
                <a:cs typeface="B Yekan" pitchFamily="2" charset="-78"/>
              </a:rPr>
              <a:t> باید آن را بهبود دهید</a:t>
            </a:r>
            <a:endParaRPr lang="en-US" sz="6000" dirty="0">
              <a:cs typeface="B Yekan" pitchFamily="2" charset="-78"/>
            </a:endParaRPr>
          </a:p>
        </p:txBody>
      </p:sp>
      <p:pic>
        <p:nvPicPr>
          <p:cNvPr id="6" name="Picture 5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05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915282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931969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4800" dirty="0" smtClean="0">
                <a:cs typeface="B Yekan" pitchFamily="2" charset="-78"/>
              </a:rPr>
              <a:t>فرضیات مدل کسب و کار در فرایند «</a:t>
            </a:r>
            <a:r>
              <a:rPr lang="fa-IR" sz="5400" b="1" dirty="0" smtClean="0">
                <a:solidFill>
                  <a:srgbClr val="C00000"/>
                </a:solidFill>
                <a:cs typeface="B Yekan" pitchFamily="2" charset="-78"/>
              </a:rPr>
              <a:t>ارزیابی مشتری</a:t>
            </a:r>
            <a:r>
              <a:rPr lang="fa-IR" sz="4800" dirty="0" smtClean="0">
                <a:cs typeface="B Yekan" pitchFamily="2" charset="-78"/>
              </a:rPr>
              <a:t>» تست شده و در صورت عدم اثبات، باید تغییر کنند</a:t>
            </a:r>
            <a:endParaRPr lang="en-US" sz="4800" dirty="0">
              <a:cs typeface="B Yekan" pitchFamily="2" charset="-78"/>
            </a:endParaRPr>
          </a:p>
        </p:txBody>
      </p:sp>
      <p:pic>
        <p:nvPicPr>
          <p:cNvPr id="6" name="Picture 5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69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030241" y="1092168"/>
            <a:ext cx="68279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یک مدل کسب و کار چیست؟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7473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7" descr="whats-your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26" y="2625713"/>
            <a:ext cx="6972300" cy="29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keyblog.persiangig.com/image/businessmodelgeneration9012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7299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4346">
            <a:off x="577009" y="5525227"/>
            <a:ext cx="3816424" cy="777871"/>
          </a:xfrm>
          <a:noFill/>
        </p:spPr>
        <p:txBody>
          <a:bodyPr/>
          <a:lstStyle/>
          <a:p>
            <a:r>
              <a:rPr lang="fa-IR" sz="3200" dirty="0" smtClean="0">
                <a:cs typeface="B Yekan" pitchFamily="2" charset="-78"/>
              </a:rPr>
              <a:t>برای آشنایی بیشتر...</a:t>
            </a:r>
            <a:endParaRPr lang="en-US" sz="32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1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1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446029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2" y="5486401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-5067944"/>
            <a:ext cx="7293446" cy="740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TextBox 5"/>
          <p:cNvSpPr txBox="1"/>
          <p:nvPr/>
        </p:nvSpPr>
        <p:spPr>
          <a:xfrm>
            <a:off x="1249317" y="2763839"/>
            <a:ext cx="653573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یک مدل کسب و کار چیزی جز نمایش نحوه درآمدزایی یک سازمان نیست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81" y="1055657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8397" y="779214"/>
            <a:ext cx="202811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4400" dirty="0" smtClean="0">
                <a:solidFill>
                  <a:schemeClr val="accent6">
                    <a:lumMod val="75000"/>
                  </a:schemeClr>
                </a:solidFill>
                <a:cs typeface="B Titr" pitchFamily="2" charset="-78"/>
              </a:rPr>
              <a:t>1</a:t>
            </a:r>
            <a:endParaRPr lang="en-US" sz="34400" dirty="0" smtClean="0">
              <a:solidFill>
                <a:schemeClr val="accent6">
                  <a:lumMod val="75000"/>
                </a:schemeClr>
              </a:solidFill>
              <a:cs typeface="B Titr" pitchFamily="2" charset="-78"/>
            </a:endParaRPr>
          </a:p>
        </p:txBody>
      </p:sp>
      <p:pic>
        <p:nvPicPr>
          <p:cNvPr id="1028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4437112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-5067944"/>
            <a:ext cx="7293446" cy="7406000"/>
          </a:xfrm>
          <a:prstGeom prst="rect">
            <a:avLst/>
          </a:prstGeom>
          <a:noFill/>
        </p:spPr>
      </p:pic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4437112"/>
            <a:ext cx="7293446" cy="740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99981" y="1055657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9018" y="959234"/>
            <a:ext cx="256352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4400" dirty="0" smtClean="0">
                <a:solidFill>
                  <a:schemeClr val="accent5">
                    <a:lumMod val="75000"/>
                  </a:schemeClr>
                </a:solidFill>
                <a:cs typeface="B Titr" pitchFamily="2" charset="-78"/>
              </a:rPr>
              <a:t>2</a:t>
            </a:r>
            <a:endParaRPr lang="en-US" sz="34400" dirty="0" smtClean="0">
              <a:solidFill>
                <a:schemeClr val="accent5">
                  <a:lumMod val="75000"/>
                </a:schemeClr>
              </a:solidFill>
              <a:cs typeface="B Titr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856" y="2492896"/>
            <a:ext cx="6535738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یک مدل کسب و کار ساده‌ترین راه برای فهم نحوه بهره‌مندی از فرصت‌های بازار است.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-5067944"/>
            <a:ext cx="7293446" cy="7406000"/>
          </a:xfrm>
          <a:prstGeom prst="rect">
            <a:avLst/>
          </a:prstGeom>
          <a:noFill/>
        </p:spPr>
      </p:pic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4437112"/>
            <a:ext cx="7293446" cy="740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99981" y="1055657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7346" y="1116317"/>
            <a:ext cx="2589170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dirty="0" smtClean="0">
                <a:solidFill>
                  <a:schemeClr val="accent2">
                    <a:lumMod val="75000"/>
                  </a:schemeClr>
                </a:solidFill>
                <a:cs typeface="B Titr" pitchFamily="2" charset="-78"/>
              </a:rPr>
              <a:t>3</a:t>
            </a:r>
            <a:endParaRPr lang="en-US" sz="28700" dirty="0" smtClean="0">
              <a:solidFill>
                <a:schemeClr val="accent2">
                  <a:lumMod val="75000"/>
                </a:schemeClr>
              </a:solidFill>
              <a:cs typeface="B Titr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2342" y="2564904"/>
            <a:ext cx="5517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مدل کسب و کار هسته یک طرح تجاری و هر مستند راهبردی دیگر است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5623</TotalTime>
  <Words>1487</Words>
  <Application>Microsoft Office PowerPoint</Application>
  <PresentationFormat>On-screen Show (4:3)</PresentationFormat>
  <Paragraphs>498</Paragraphs>
  <Slides>61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81" baseType="lpstr">
      <vt:lpstr>Tahoma</vt:lpstr>
      <vt:lpstr>Elm</vt:lpstr>
      <vt:lpstr>A  Duel</vt:lpstr>
      <vt:lpstr>A Chamran</vt:lpstr>
      <vt:lpstr>Calibri</vt:lpstr>
      <vt:lpstr>B Roya</vt:lpstr>
      <vt:lpstr>B Zar</vt:lpstr>
      <vt:lpstr>B Elm</vt:lpstr>
      <vt:lpstr>Dast Nevis</vt:lpstr>
      <vt:lpstr>Iranian Sans</vt:lpstr>
      <vt:lpstr>Times New Roman</vt:lpstr>
      <vt:lpstr>A Rezvan</vt:lpstr>
      <vt:lpstr>B Yekan</vt:lpstr>
      <vt:lpstr>B Koodak</vt:lpstr>
      <vt:lpstr>Cordia New</vt:lpstr>
      <vt:lpstr>B Vahid</vt:lpstr>
      <vt:lpstr>Arial</vt:lpstr>
      <vt:lpstr>B Titr</vt:lpstr>
      <vt:lpstr>A KORDi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شما می‌توانید</vt:lpstr>
      <vt:lpstr>PowerPoint Presentation</vt:lpstr>
      <vt:lpstr>PowerPoint Presentation</vt:lpstr>
      <vt:lpstr>PowerPoint Presentation</vt:lpstr>
      <vt:lpstr>PowerPoint Presentation</vt:lpstr>
      <vt:lpstr>راستی‌آزمایی فرضیات</vt:lpstr>
      <vt:lpstr>PowerPoint Presentation</vt:lpstr>
      <vt:lpstr>برای آشنایی بیشتر...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César Salazar</dc:creator>
  <cp:lastModifiedBy>mnasseri</cp:lastModifiedBy>
  <cp:revision>349</cp:revision>
  <dcterms:created xsi:type="dcterms:W3CDTF">2008-03-04T14:53:33Z</dcterms:created>
  <dcterms:modified xsi:type="dcterms:W3CDTF">2018-11-12T10:04:57Z</dcterms:modified>
</cp:coreProperties>
</file>